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70" r:id="rId2"/>
    <p:sldId id="257" r:id="rId3"/>
    <p:sldId id="258" r:id="rId4"/>
    <p:sldId id="259" r:id="rId5"/>
    <p:sldId id="260" r:id="rId6"/>
    <p:sldId id="261" r:id="rId7"/>
    <p:sldId id="262" r:id="rId8"/>
    <p:sldId id="271" r:id="rId9"/>
    <p:sldId id="272" r:id="rId10"/>
    <p:sldId id="269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76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592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160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993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299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867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64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430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974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019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245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39740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6041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005683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9735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1264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052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614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PRESENTATION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Real </a:t>
            </a:r>
            <a:r>
              <a:rPr lang="en-US" dirty="0"/>
              <a:t>estate investment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88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71800" y="228600"/>
            <a:ext cx="3124200" cy="609600"/>
          </a:xfrm>
        </p:spPr>
        <p:txBody>
          <a:bodyPr>
            <a:noAutofit/>
          </a:bodyPr>
          <a:lstStyle/>
          <a:p>
            <a:r>
              <a:rPr lang="en-US" sz="3200" b="1" dirty="0"/>
              <a:t/>
            </a:r>
            <a:br>
              <a:rPr lang="en-US" sz="3200" b="1" dirty="0"/>
            </a:br>
            <a:r>
              <a:rPr lang="en-US" sz="3200" b="1" dirty="0" smtClean="0"/>
              <a:t>Background</a:t>
            </a:r>
            <a:endParaRPr lang="en-US" sz="3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990601"/>
            <a:ext cx="8534400" cy="5486400"/>
          </a:xfrm>
        </p:spPr>
        <p:txBody>
          <a:bodyPr>
            <a:noAutofit/>
          </a:bodyPr>
          <a:lstStyle/>
          <a:p>
            <a:pPr marL="342900" indent="-34290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Investment in the real estate involves the renting, management, ownership, purchase, as well as the sale of real estates for </a:t>
            </a:r>
            <a:r>
              <a:rPr lang="en-US" sz="2000" dirty="0" smtClean="0">
                <a:solidFill>
                  <a:schemeClr val="tx1"/>
                </a:solidFill>
              </a:rPr>
              <a:t>profit. </a:t>
            </a:r>
          </a:p>
          <a:p>
            <a:pPr marL="342900" indent="-34290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Realty </a:t>
            </a:r>
            <a:r>
              <a:rPr lang="en-US" sz="2000" dirty="0">
                <a:solidFill>
                  <a:schemeClr val="tx1"/>
                </a:solidFill>
              </a:rPr>
              <a:t>property improvement as part of the strategy for real estate investment is essentially put into consideration to be real estate sub-specialty investment known as development of real estate</a:t>
            </a:r>
            <a:r>
              <a:rPr lang="en-US" sz="2000" dirty="0" smtClean="0">
                <a:solidFill>
                  <a:schemeClr val="tx1"/>
                </a:solidFill>
              </a:rPr>
              <a:t>.</a:t>
            </a:r>
          </a:p>
          <a:p>
            <a:pPr marL="342900" indent="-34290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  </a:t>
            </a:r>
            <a:r>
              <a:rPr lang="en-US" sz="2000" dirty="0">
                <a:solidFill>
                  <a:schemeClr val="tx1"/>
                </a:solidFill>
              </a:rPr>
              <a:t>Real estates are a form of assets with limited liquidity as compared to other investments. Real estate investments are also capital intensive even though the capital can be acquired through leverage of mortgage</a:t>
            </a:r>
            <a:r>
              <a:rPr lang="en-US" sz="2000" dirty="0" smtClean="0">
                <a:solidFill>
                  <a:schemeClr val="tx1"/>
                </a:solidFill>
              </a:rPr>
              <a:t>.</a:t>
            </a:r>
          </a:p>
          <a:p>
            <a:pPr marL="342900" indent="-34290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>
                <a:solidFill>
                  <a:schemeClr val="tx1"/>
                </a:solidFill>
              </a:rPr>
              <a:t>Real estate investment is highly cash flow dependent. Real estate becomes risky investments when aspects are not well comprehended and managed by the investors</a:t>
            </a:r>
            <a:r>
              <a:rPr lang="en-US" sz="2000" dirty="0" smtClean="0">
                <a:solidFill>
                  <a:schemeClr val="tx1"/>
                </a:solidFill>
              </a:rPr>
              <a:t>.</a:t>
            </a:r>
          </a:p>
          <a:p>
            <a:pPr marL="342900" indent="-34290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 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09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274638"/>
            <a:ext cx="3733800" cy="487362"/>
          </a:xfrm>
        </p:spPr>
        <p:txBody>
          <a:bodyPr>
            <a:noAutofit/>
          </a:bodyPr>
          <a:lstStyle/>
          <a:p>
            <a:r>
              <a:rPr lang="en-US" sz="3600" b="1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38200"/>
            <a:ext cx="8763000" cy="579120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Real </a:t>
            </a:r>
            <a:r>
              <a:rPr lang="en-US" sz="2800" dirty="0"/>
              <a:t>estate notes, as well as real estate, need research and skills to ensure the investor does not fail in the investment. </a:t>
            </a:r>
            <a:endParaRPr lang="en-US" sz="2800" dirty="0" smtClean="0"/>
          </a:p>
          <a:p>
            <a:r>
              <a:rPr lang="en-US" sz="2800" dirty="0" smtClean="0"/>
              <a:t>If </a:t>
            </a:r>
            <a:r>
              <a:rPr lang="en-US" sz="2800" dirty="0"/>
              <a:t>the investors do not currently possess the required skills, then they should get into the real estate investment. The real estate notes are also highly liquid </a:t>
            </a:r>
            <a:endParaRPr lang="en-US" sz="2800" dirty="0" smtClean="0"/>
          </a:p>
          <a:p>
            <a:r>
              <a:rPr lang="en-US" sz="2800" dirty="0" smtClean="0"/>
              <a:t>.The </a:t>
            </a:r>
            <a:r>
              <a:rPr lang="en-US" sz="2800" dirty="0"/>
              <a:t>value of the notes drops to zero if things do not go well. Personal private investments need a great of trust in the broker or seller. </a:t>
            </a:r>
            <a:endParaRPr lang="en-US" sz="2800" dirty="0" smtClean="0"/>
          </a:p>
          <a:p>
            <a:r>
              <a:rPr lang="en-US" sz="2800" dirty="0" smtClean="0"/>
              <a:t>It </a:t>
            </a:r>
            <a:r>
              <a:rPr lang="en-US" sz="2800" dirty="0"/>
              <a:t>also needs a great deal of the comprehension of the real estate investment. The possible returns are likely volatile since it lakes diversification.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506724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0"/>
            <a:ext cx="4724400" cy="685800"/>
          </a:xfrm>
        </p:spPr>
        <p:txBody>
          <a:bodyPr>
            <a:noAutofit/>
          </a:bodyPr>
          <a:lstStyle/>
          <a:p>
            <a:r>
              <a:rPr lang="en-US" sz="3600" b="1" dirty="0"/>
              <a:t>Property description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38200"/>
            <a:ext cx="8915400" cy="5867400"/>
          </a:xfrm>
        </p:spPr>
        <p:txBody>
          <a:bodyPr>
            <a:normAutofit/>
          </a:bodyPr>
          <a:lstStyle/>
          <a:p>
            <a:r>
              <a:rPr lang="en-US" dirty="0"/>
              <a:t>Real estate investment would be the way to go. </a:t>
            </a:r>
            <a:endParaRPr lang="en-US" dirty="0" smtClean="0"/>
          </a:p>
          <a:p>
            <a:r>
              <a:rPr lang="en-US" dirty="0" smtClean="0"/>
              <a:t>There </a:t>
            </a:r>
            <a:r>
              <a:rPr lang="en-US" dirty="0"/>
              <a:t>are certain real estates investment companies like Hedge funds, real estate investment trusts that offer investment strategies and large enough capital reserves that allows for 100% equity in the properties which they buy.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shall help the investor to minimize the risk that comes from leverage as well as limiting possible return on investment.</a:t>
            </a:r>
          </a:p>
          <a:p>
            <a:r>
              <a:rPr lang="en-US" dirty="0"/>
              <a:t>By leverage, the buying of the real estate, the investor would create an ongoing negative cash flow starting from the purchase time of the needed periodic payments to service the </a:t>
            </a:r>
            <a:r>
              <a:rPr lang="en-US" dirty="0" smtClean="0"/>
              <a:t>debt.   </a:t>
            </a:r>
          </a:p>
          <a:p>
            <a:r>
              <a:rPr lang="en-US" dirty="0" smtClean="0"/>
              <a:t>This </a:t>
            </a:r>
            <a:r>
              <a:rPr lang="en-US" dirty="0"/>
              <a:t>is at times known as "carry" of the investment or the carrying cost.</a:t>
            </a:r>
          </a:p>
        </p:txBody>
      </p:sp>
    </p:spTree>
    <p:extLst>
      <p:ext uri="{BB962C8B-B14F-4D97-AF65-F5344CB8AC3E}">
        <p14:creationId xmlns:p14="http://schemas.microsoft.com/office/powerpoint/2010/main" val="4002519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Property description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73" y="609600"/>
            <a:ext cx="8839200" cy="5943600"/>
          </a:xfrm>
        </p:spPr>
        <p:txBody>
          <a:bodyPr>
            <a:normAutofit/>
          </a:bodyPr>
          <a:lstStyle/>
          <a:p>
            <a:r>
              <a:rPr lang="en-US" dirty="0"/>
              <a:t>Real estate investor should manage his/her cash flows in creating adequate and enough positive revenues from the real estate to at least offset the "carry" of investment or the carry costs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When the investor looks for ways to put $2,500,000 to work, real estate investments may catch his or her eyes as a potential source of large returns on investment. </a:t>
            </a:r>
            <a:endParaRPr lang="en-US" dirty="0" smtClean="0"/>
          </a:p>
          <a:p>
            <a:r>
              <a:rPr lang="en-US" dirty="0" smtClean="0"/>
              <a:t>Whether </a:t>
            </a:r>
            <a:r>
              <a:rPr lang="en-US" dirty="0"/>
              <a:t>the investor purchases real estate to live or buy it for commercial purposes, the investors need to calculate his or her return on investment. </a:t>
            </a:r>
            <a:endParaRPr lang="en-US" dirty="0" smtClean="0"/>
          </a:p>
          <a:p>
            <a:r>
              <a:rPr lang="en-US" dirty="0" smtClean="0"/>
              <a:t>Return </a:t>
            </a:r>
            <a:r>
              <a:rPr lang="en-US" dirty="0"/>
              <a:t>on investment may include rents paid by the tenants on the office buildings, apartment buildings, duplexes, and </a:t>
            </a:r>
            <a:r>
              <a:rPr lang="en-US" dirty="0" smtClean="0"/>
              <a:t>houses. </a:t>
            </a:r>
          </a:p>
          <a:p>
            <a:r>
              <a:rPr lang="en-US" dirty="0" smtClean="0"/>
              <a:t>Return </a:t>
            </a:r>
            <a:r>
              <a:rPr lang="en-US" dirty="0"/>
              <a:t>on investment also consists of the appreciation of the property value that includes unimproved land, home, and commercial buildings..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1103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636"/>
            <a:ext cx="6629400" cy="533400"/>
          </a:xfrm>
        </p:spPr>
        <p:txBody>
          <a:bodyPr>
            <a:noAutofit/>
          </a:bodyPr>
          <a:lstStyle/>
          <a:p>
            <a:r>
              <a:rPr lang="en-US" sz="3200" b="1" dirty="0"/>
              <a:t>Return on Investment with Leverage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763000" cy="571500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If the investor put $2,500,000 on a real estate worth $ 17,500,000, the investment remains $</a:t>
            </a:r>
            <a:r>
              <a:rPr lang="en-US" dirty="0" smtClean="0"/>
              <a:t>2,500,000.</a:t>
            </a:r>
          </a:p>
          <a:p>
            <a:pPr lvl="0"/>
            <a:r>
              <a:rPr lang="en-US" dirty="0" smtClean="0"/>
              <a:t>The </a:t>
            </a:r>
            <a:r>
              <a:rPr lang="en-US" dirty="0"/>
              <a:t>investor should not make a mistake of considering the full amount of the real estate as his or her investment. </a:t>
            </a:r>
            <a:endParaRPr lang="en-US" dirty="0" smtClean="0"/>
          </a:p>
          <a:p>
            <a:pPr lvl="0"/>
            <a:r>
              <a:rPr lang="en-US" dirty="0" smtClean="0"/>
              <a:t>Real </a:t>
            </a:r>
            <a:r>
              <a:rPr lang="en-US" dirty="0"/>
              <a:t>estate investment shall allow the investor to leverage his or her cash. </a:t>
            </a:r>
            <a:endParaRPr lang="en-US" dirty="0" smtClean="0"/>
          </a:p>
          <a:p>
            <a:pPr lvl="0"/>
            <a:r>
              <a:rPr lang="en-US" dirty="0" smtClean="0"/>
              <a:t>When </a:t>
            </a:r>
            <a:r>
              <a:rPr lang="en-US" dirty="0"/>
              <a:t>the investor pays a down payment of $2,500,000 on the commercial real estate, home or land, he or she will receive all of the return on investment from the property</a:t>
            </a:r>
            <a:r>
              <a:rPr lang="en-US" dirty="0" smtClean="0"/>
              <a:t>.</a:t>
            </a:r>
          </a:p>
          <a:p>
            <a:pPr lvl="0"/>
            <a:r>
              <a:rPr lang="en-US" dirty="0" smtClean="0"/>
              <a:t> </a:t>
            </a:r>
            <a:r>
              <a:rPr lang="en-US" dirty="0"/>
              <a:t>In the stock, a comparable investment, for instance, may generate a return of 15%.  For a $2,500,000 investment, 15% would be $ 375,000. </a:t>
            </a:r>
            <a:endParaRPr lang="en-US" dirty="0" smtClean="0"/>
          </a:p>
          <a:p>
            <a:pPr lvl="0"/>
            <a:r>
              <a:rPr lang="en-US" dirty="0" smtClean="0"/>
              <a:t>If </a:t>
            </a:r>
            <a:r>
              <a:rPr lang="en-US" dirty="0"/>
              <a:t>the property of the investor worth $ 17,500,000 appreciates by 15%, then the value increase would be 2, 625,000. </a:t>
            </a:r>
            <a:endParaRPr lang="en-US" dirty="0" smtClean="0"/>
          </a:p>
          <a:p>
            <a:pPr lvl="0"/>
            <a:r>
              <a:rPr lang="en-US" dirty="0" smtClean="0"/>
              <a:t>The </a:t>
            </a:r>
            <a:r>
              <a:rPr lang="en-US" dirty="0"/>
              <a:t>investors can calculate their return on investment by dividing their gain by investment and multiplying by 100</a:t>
            </a:r>
            <a:r>
              <a:rPr lang="en-US" dirty="0" smtClean="0"/>
              <a:t>%.  </a:t>
            </a:r>
          </a:p>
          <a:p>
            <a:pPr lvl="0"/>
            <a:r>
              <a:rPr lang="en-US" dirty="0" smtClean="0"/>
              <a:t>In case $ 2,625,000, divided by $2,500,000 times 100 indicates that the investors’ leveraged investment generated a 105% return on investment.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077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990600"/>
          </a:xfrm>
        </p:spPr>
        <p:txBody>
          <a:bodyPr>
            <a:noAutofit/>
          </a:bodyPr>
          <a:lstStyle/>
          <a:p>
            <a:r>
              <a:rPr lang="en-US" sz="3200" b="1" dirty="0"/>
              <a:t>Return on investment using the Capital Gains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838200"/>
            <a:ext cx="8534400" cy="5867400"/>
          </a:xfrm>
        </p:spPr>
        <p:txBody>
          <a:bodyPr>
            <a:normAutofit/>
          </a:bodyPr>
          <a:lstStyle/>
          <a:p>
            <a:r>
              <a:rPr lang="en-US" dirty="0"/>
              <a:t>Gains on capital originate from the increase in the value of the property</a:t>
            </a:r>
            <a:r>
              <a:rPr lang="en-US" dirty="0" smtClean="0"/>
              <a:t>.</a:t>
            </a:r>
          </a:p>
          <a:p>
            <a:r>
              <a:rPr lang="en-US" dirty="0" smtClean="0"/>
              <a:t>  </a:t>
            </a:r>
            <a:r>
              <a:rPr lang="en-US" dirty="0"/>
              <a:t>Even if the investor does not sell a property, they can approximate its current value as compared with the initial value.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investor can use comparable characteristics in the local region for his or her </a:t>
            </a:r>
            <a:r>
              <a:rPr lang="en-US" dirty="0" smtClean="0"/>
              <a:t>estimates.</a:t>
            </a:r>
          </a:p>
          <a:p>
            <a:r>
              <a:rPr lang="en-US" dirty="0" smtClean="0"/>
              <a:t> </a:t>
            </a:r>
            <a:r>
              <a:rPr lang="en-US" dirty="0"/>
              <a:t>To calculate the return on capital by use of gains on capital, the investor should establish how much the property has increased or appreciated in value</a:t>
            </a:r>
            <a:r>
              <a:rPr lang="en-US" dirty="0" smtClean="0"/>
              <a:t>.</a:t>
            </a:r>
          </a:p>
          <a:p>
            <a:r>
              <a:rPr lang="en-US" dirty="0" smtClean="0"/>
              <a:t>  </a:t>
            </a:r>
            <a:r>
              <a:rPr lang="en-US" dirty="0"/>
              <a:t>For instance, if the investor invests $2,500,000 in a property and the value of the property appreciates by $ 1,250,000, dividing $ 1, 125,000 by $ 2, 500, 000 and multiplying  100%, the investor would make a 50% return on investment. 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984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685800"/>
          </a:xfrm>
        </p:spPr>
        <p:txBody>
          <a:bodyPr/>
          <a:lstStyle/>
          <a:p>
            <a:pPr algn="ctr"/>
            <a:r>
              <a:rPr lang="en-US" dirty="0" smtClean="0"/>
              <a:t>Investment failures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The major investment failure causes for real estate are that the investors go into negative cash flows for a time period which is not sustainable, that often force them to go into insolvency or resell the property as a loss.</a:t>
            </a:r>
            <a:endParaRPr lang="en-US" dirty="0"/>
          </a:p>
          <a:p>
            <a:r>
              <a:rPr lang="en-US" dirty="0"/>
              <a:t>Another reason that may lead to failure of real estate investment is known as flipping the investment nature is usually related to short-term profits with fewer efforts.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21060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838200"/>
          </a:xfrm>
        </p:spPr>
        <p:txBody>
          <a:bodyPr/>
          <a:lstStyle/>
          <a:p>
            <a:pPr algn="ctr"/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Therefore</a:t>
            </a:r>
            <a:r>
              <a:rPr lang="en-US" dirty="0"/>
              <a:t>, whatever method applied, the investor would gain on return on investment when he or she invests in the real estate investments. </a:t>
            </a:r>
          </a:p>
          <a:p>
            <a:r>
              <a:rPr lang="en-US" dirty="0"/>
              <a:t>Real estate investment appreciates in value and therefore a lucrative business to invest in.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92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855"/>
            <a:ext cx="8153400" cy="715962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1" y="685800"/>
            <a:ext cx="8735290" cy="5943600"/>
          </a:xfrm>
        </p:spPr>
        <p:txBody>
          <a:bodyPr>
            <a:normAutofit/>
          </a:bodyPr>
          <a:lstStyle/>
          <a:p>
            <a:r>
              <a:rPr lang="en-US" dirty="0"/>
              <a:t>Hines, M. A. (2017). International real estate investment. Chapters, 212-228.</a:t>
            </a:r>
          </a:p>
          <a:p>
            <a:r>
              <a:rPr lang="en-US" dirty="0"/>
              <a:t>Jennings, R. B. (2013). The resurgence of real estate investment trusts. Journal of Property Finance.</a:t>
            </a:r>
          </a:p>
          <a:p>
            <a:r>
              <a:rPr lang="en-US" dirty="0" err="1"/>
              <a:t>Lieser</a:t>
            </a:r>
            <a:r>
              <a:rPr lang="en-US" dirty="0"/>
              <a:t>, K., &amp; Groh, A. P. (2014). The determinants of international commercial real estate investment. The Journal of Real Estate Finance and Economics, 48(4), 611-659.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61773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63</TotalTime>
  <Words>1026</Words>
  <Application>Microsoft Office PowerPoint</Application>
  <PresentationFormat>On-screen Show (4:3)</PresentationFormat>
  <Paragraphs>51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Trebuchet MS</vt:lpstr>
      <vt:lpstr>Wingdings 3</vt:lpstr>
      <vt:lpstr>Facet</vt:lpstr>
      <vt:lpstr>PRESENTATION</vt:lpstr>
      <vt:lpstr> Background</vt:lpstr>
      <vt:lpstr>Introduction</vt:lpstr>
      <vt:lpstr>Property description</vt:lpstr>
      <vt:lpstr>Property description</vt:lpstr>
      <vt:lpstr>Return on Investment with Leverage</vt:lpstr>
      <vt:lpstr>Return on investment using the Capital Gains</vt:lpstr>
      <vt:lpstr>Investment failures</vt:lpstr>
      <vt:lpstr>Conclusion</vt:lpstr>
      <vt:lpstr>References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Solutions to barriers of communication within the organization</dc:title>
  <dc:creator>Kennedy</dc:creator>
  <cp:lastModifiedBy>user</cp:lastModifiedBy>
  <cp:revision>59</cp:revision>
  <dcterms:created xsi:type="dcterms:W3CDTF">2006-08-16T00:00:00Z</dcterms:created>
  <dcterms:modified xsi:type="dcterms:W3CDTF">2018-04-24T18:22:05Z</dcterms:modified>
</cp:coreProperties>
</file>